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0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1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4"/>
    <p:sldMasterId id="2147483711" r:id="rId5"/>
    <p:sldMasterId id="2147483714" r:id="rId6"/>
    <p:sldMasterId id="2147483717" r:id="rId7"/>
    <p:sldMasterId id="2147483786" r:id="rId8"/>
    <p:sldMasterId id="2147483879" r:id="rId9"/>
    <p:sldMasterId id="2147483894" r:id="rId10"/>
    <p:sldMasterId id="2147483899" r:id="rId11"/>
    <p:sldMasterId id="2147483802" r:id="rId12"/>
    <p:sldMasterId id="2147483848" r:id="rId13"/>
    <p:sldMasterId id="2147483813" r:id="rId14"/>
    <p:sldMasterId id="2147483816" r:id="rId15"/>
    <p:sldMasterId id="2147483819" r:id="rId16"/>
    <p:sldMasterId id="2147483822" r:id="rId17"/>
  </p:sldMasterIdLst>
  <p:notesMasterIdLst>
    <p:notesMasterId r:id="rId49"/>
  </p:notesMasterIdLst>
  <p:handoutMasterIdLst>
    <p:handoutMasterId r:id="rId50"/>
  </p:handoutMasterIdLst>
  <p:sldIdLst>
    <p:sldId id="266" r:id="rId18"/>
    <p:sldId id="324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22" r:id="rId46"/>
    <p:sldId id="325" r:id="rId47"/>
    <p:sldId id="323" r:id="rId48"/>
  </p:sldIdLst>
  <p:sldSz cx="18288000" cy="13716000"/>
  <p:notesSz cx="7023100" cy="9309100"/>
  <p:defaultTextStyle>
    <a:defPPr>
      <a:defRPr lang="en-US"/>
    </a:defPPr>
    <a:lvl1pPr marL="0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261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522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783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7044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6305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5566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4827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4088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clrMru>
    <a:srgbClr val="FE5EEB"/>
    <a:srgbClr val="FF2166"/>
    <a:srgbClr val="E87511"/>
    <a:srgbClr val="4B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97" autoAdjust="0"/>
    <p:restoredTop sz="94676" autoAdjust="0"/>
  </p:normalViewPr>
  <p:slideViewPr>
    <p:cSldViewPr>
      <p:cViewPr varScale="1">
        <p:scale>
          <a:sx n="36" d="100"/>
          <a:sy n="36" d="100"/>
        </p:scale>
        <p:origin x="-1332" y="-66"/>
      </p:cViewPr>
      <p:guideLst>
        <p:guide orient="horz" pos="432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3492" y="-108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06D00A9-E41D-4101-9A54-6C5775C658E6}" type="datetimeFigureOut">
              <a:rPr lang="en-US" smtClean="0"/>
              <a:t>7/19/2014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F1F94E7-1BC0-4E08-AE45-C0F193F47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87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11BBA9E-6585-4E8E-A92A-3FFE0F4FC46F}" type="datetimeFigureOut">
              <a:rPr lang="en-US" smtClean="0"/>
              <a:t>7/19/2014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7105F5B-F359-4E93-AD81-B641B4C3A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4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04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09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7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1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0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824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49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3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3668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609667"/>
            <a:ext cx="18288000" cy="113453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6000" b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0" y="2590800"/>
            <a:ext cx="18288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500">
                <a:noFill/>
              </a:defRPr>
            </a:lvl1pPr>
            <a:lvl2pPr marL="1219261" indent="0">
              <a:buNone/>
              <a:defRPr sz="7500"/>
            </a:lvl2pPr>
            <a:lvl3pPr marL="2438522" indent="0">
              <a:buNone/>
              <a:defRPr sz="6400"/>
            </a:lvl3pPr>
            <a:lvl4pPr marL="3657783" indent="0">
              <a:buNone/>
              <a:defRPr sz="5300"/>
            </a:lvl4pPr>
            <a:lvl5pPr marL="4877044" indent="0">
              <a:buNone/>
              <a:defRPr sz="5300"/>
            </a:lvl5pPr>
            <a:lvl6pPr marL="6096305" indent="0">
              <a:buNone/>
              <a:defRPr sz="5300"/>
            </a:lvl6pPr>
            <a:lvl7pPr marL="7315566" indent="0">
              <a:buNone/>
              <a:defRPr sz="5300"/>
            </a:lvl7pPr>
            <a:lvl8pPr marL="8534827" indent="0">
              <a:buNone/>
              <a:defRPr sz="5300"/>
            </a:lvl8pPr>
            <a:lvl9pPr marL="9754088" indent="0">
              <a:buNone/>
              <a:defRPr sz="53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820400"/>
            <a:ext cx="10972800" cy="160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00"/>
            </a:lvl1pPr>
            <a:lvl2pPr marL="1219261" indent="0">
              <a:buNone/>
              <a:defRPr sz="3200"/>
            </a:lvl2pPr>
            <a:lvl3pPr marL="2438522" indent="0">
              <a:buNone/>
              <a:defRPr sz="2700"/>
            </a:lvl3pPr>
            <a:lvl4pPr marL="3657783" indent="0">
              <a:buNone/>
              <a:defRPr sz="2400"/>
            </a:lvl4pPr>
            <a:lvl5pPr marL="4877044" indent="0">
              <a:buNone/>
              <a:defRPr sz="24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62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88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46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 smtClean="0"/>
              <a:t>Use the pre-formatted table is possible.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25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08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44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04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9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68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76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5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940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45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5483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609667"/>
            <a:ext cx="18288000" cy="113453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6000" b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0" y="2590800"/>
            <a:ext cx="18288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500">
                <a:noFill/>
              </a:defRPr>
            </a:lvl1pPr>
            <a:lvl2pPr marL="1219261" indent="0">
              <a:buNone/>
              <a:defRPr sz="7500"/>
            </a:lvl2pPr>
            <a:lvl3pPr marL="2438522" indent="0">
              <a:buNone/>
              <a:defRPr sz="6400"/>
            </a:lvl3pPr>
            <a:lvl4pPr marL="3657783" indent="0">
              <a:buNone/>
              <a:defRPr sz="5300"/>
            </a:lvl4pPr>
            <a:lvl5pPr marL="4877044" indent="0">
              <a:buNone/>
              <a:defRPr sz="5300"/>
            </a:lvl5pPr>
            <a:lvl6pPr marL="6096305" indent="0">
              <a:buNone/>
              <a:defRPr sz="5300"/>
            </a:lvl6pPr>
            <a:lvl7pPr marL="7315566" indent="0">
              <a:buNone/>
              <a:defRPr sz="5300"/>
            </a:lvl7pPr>
            <a:lvl8pPr marL="8534827" indent="0">
              <a:buNone/>
              <a:defRPr sz="5300"/>
            </a:lvl8pPr>
            <a:lvl9pPr marL="9754088" indent="0">
              <a:buNone/>
              <a:defRPr sz="53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820400"/>
            <a:ext cx="10972800" cy="160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00"/>
            </a:lvl1pPr>
            <a:lvl2pPr marL="1219261" indent="0">
              <a:buNone/>
              <a:defRPr sz="3200"/>
            </a:lvl2pPr>
            <a:lvl3pPr marL="2438522" indent="0">
              <a:buNone/>
              <a:defRPr sz="2700"/>
            </a:lvl3pPr>
            <a:lvl4pPr marL="3657783" indent="0">
              <a:buNone/>
              <a:defRPr sz="2400"/>
            </a:lvl4pPr>
            <a:lvl5pPr marL="4877044" indent="0">
              <a:buNone/>
              <a:defRPr sz="24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406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74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 smtClean="0"/>
              <a:t>Use the pre-formatted table is possible.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72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21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6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450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95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68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6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843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880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9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8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4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48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66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46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7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5178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8520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429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2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8514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538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6284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7829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04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811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7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8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5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9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21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3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5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6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7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17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3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2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7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52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8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6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2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66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867" r:id="rId10"/>
    <p:sldLayoutId id="2147483769" r:id="rId11"/>
    <p:sldLayoutId id="2147483770" r:id="rId12"/>
    <p:sldLayoutId id="2147483774" r:id="rId13"/>
    <p:sldLayoutId id="2147483775" r:id="rId1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9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8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15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128.jpeg"/><Relationship Id="rId4" Type="http://schemas.openxmlformats.org/officeDocument/2006/relationships/image" Target="../media/image1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AsEPpPUWAHsN9AwERMz5_mewr-CdWEhIwbpz79sgQ48/viewanalytics" TargetMode="External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59" y="4572000"/>
            <a:ext cx="18252141" cy="1295400"/>
          </a:xfrm>
        </p:spPr>
        <p:txBody>
          <a:bodyPr/>
          <a:lstStyle/>
          <a:p>
            <a:pPr algn="ctr"/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104 Best </a:t>
            </a:r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Practices for D2L Technology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133600" y="6629400"/>
            <a:ext cx="12877800" cy="2048435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J. Tobin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Northeastern Illinois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9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758714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32: Audio Assignment Feedback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33: Audio Lecture “Bits”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34: Video Lecture “Bits”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35: Video Postcards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3330086"/>
            <a:ext cx="5486400" cy="413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19" y="3309200"/>
            <a:ext cx="6706650" cy="413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8438738"/>
            <a:ext cx="5294670" cy="42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19" y="8438738"/>
            <a:ext cx="6949442" cy="42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8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476878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36: Discussion Wrap-Ups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37: Personalized Feedback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38: My Picture in the Syllabus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39: Post Everywhere at Least Once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41"/>
          <a:stretch/>
        </p:blipFill>
        <p:spPr bwMode="auto">
          <a:xfrm>
            <a:off x="731521" y="3269625"/>
            <a:ext cx="8110822" cy="418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9"/>
          <a:stretch/>
        </p:blipFill>
        <p:spPr bwMode="auto">
          <a:xfrm>
            <a:off x="10079151" y="3301774"/>
            <a:ext cx="7369946" cy="41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68" y="8407538"/>
            <a:ext cx="8110822" cy="425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138" y="8643286"/>
            <a:ext cx="8569972" cy="40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4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140060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40: Scavenger Hunt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41: Telephone Game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42: Thought Exercises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43: Switch Thinking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9"/>
          <a:stretch/>
        </p:blipFill>
        <p:spPr bwMode="auto">
          <a:xfrm>
            <a:off x="762000" y="3343850"/>
            <a:ext cx="6949440" cy="417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9" b="23542"/>
          <a:stretch/>
        </p:blipFill>
        <p:spPr>
          <a:xfrm>
            <a:off x="9875519" y="3283002"/>
            <a:ext cx="6217920" cy="4219878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01"/>
          <a:stretch/>
        </p:blipFill>
        <p:spPr bwMode="auto">
          <a:xfrm>
            <a:off x="287205" y="8607458"/>
            <a:ext cx="8732362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2"/>
          <a:stretch/>
        </p:blipFill>
        <p:spPr bwMode="auto">
          <a:xfrm>
            <a:off x="9875519" y="8607458"/>
            <a:ext cx="6951706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0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221610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44: Opposites Discussion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45: Stop and Think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46: Butts Out of Seats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47: Look Around You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5122" name="Picture 2" descr="http://farm4.staticflickr.com/3141/2854303961_2a400efe08_z.jpg?zz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3373852"/>
            <a:ext cx="7315200" cy="420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379" y="3317606"/>
            <a:ext cx="6217920" cy="414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http://farm6.staticflickr.com/5223/5568094800_af5255ca1f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6" r="19557" b="17681"/>
          <a:stretch/>
        </p:blipFill>
        <p:spPr bwMode="auto">
          <a:xfrm>
            <a:off x="731520" y="8394077"/>
            <a:ext cx="8046720" cy="428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farm4.staticflickr.com/3197/3085595122_eed5cc7f8d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2571"/>
          <a:stretch/>
        </p:blipFill>
        <p:spPr bwMode="auto">
          <a:xfrm>
            <a:off x="9911379" y="8434354"/>
            <a:ext cx="7315200" cy="435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7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872816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48: Build, Photo, Post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49: Non-Boring Groups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50: Chat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51: Quizzes about Quizzes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3"/>
            <a:ext cx="18288000" cy="1179512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52</a:t>
            </a:r>
            <a:r>
              <a:rPr lang="en-US" sz="4800" dirty="0">
                <a:solidFill>
                  <a:schemeClr val="bg1"/>
                </a:solidFill>
              </a:rPr>
              <a:t>: Must Post to See </a:t>
            </a:r>
            <a:r>
              <a:rPr lang="en-US" sz="4800" dirty="0" smtClean="0">
                <a:solidFill>
                  <a:schemeClr val="bg1"/>
                </a:solidFill>
              </a:rPr>
              <a:t>Others: 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2" b="15876"/>
          <a:stretch/>
        </p:blipFill>
        <p:spPr>
          <a:xfrm>
            <a:off x="731520" y="3412689"/>
            <a:ext cx="6949440" cy="3460392"/>
          </a:xfrm>
          <a:prstGeom prst="rect">
            <a:avLst/>
          </a:prstGeom>
        </p:spPr>
      </p:pic>
      <p:pic>
        <p:nvPicPr>
          <p:cNvPr id="6146" name="Picture 2" descr="http://farm1.staticflickr.com/10/12659907_9743ba7c4d_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3412689"/>
            <a:ext cx="5120640" cy="340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farm3.staticflickr.com/2193/5781979778_98f7a3bea4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1" b="11715"/>
          <a:stretch/>
        </p:blipFill>
        <p:spPr bwMode="auto">
          <a:xfrm>
            <a:off x="731520" y="7785622"/>
            <a:ext cx="6217920" cy="35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7924477"/>
            <a:ext cx="8223656" cy="3445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t="59574" b="20213"/>
          <a:stretch/>
        </p:blipFill>
        <p:spPr bwMode="auto">
          <a:xfrm>
            <a:off x="7689925" y="11895792"/>
            <a:ext cx="9921278" cy="541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6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747641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53: 3-to-1 Pools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54: Sanction Statements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55: Sign Here, Please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56: Plagiarism Checking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3"/>
            <a:ext cx="18288000" cy="1179512"/>
          </a:xfrm>
          <a:prstGeom prst="rect">
            <a:avLst/>
          </a:prstGeom>
          <a:solidFill>
            <a:schemeClr val="accent5"/>
          </a:solidFill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57</a:t>
            </a:r>
            <a:r>
              <a:rPr lang="en-US" sz="4800" dirty="0">
                <a:solidFill>
                  <a:schemeClr val="bg1"/>
                </a:solidFill>
              </a:rPr>
              <a:t>: Special </a:t>
            </a:r>
            <a:r>
              <a:rPr lang="en-US" sz="4800" dirty="0" smtClean="0">
                <a:solidFill>
                  <a:schemeClr val="bg1"/>
                </a:solidFill>
              </a:rPr>
              <a:t>Browsers: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83" y="3200400"/>
            <a:ext cx="894011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3200400"/>
            <a:ext cx="823470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farm5.staticflickr.com/4043/4315588661_de811510d9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0" b="12846"/>
          <a:stretch/>
        </p:blipFill>
        <p:spPr bwMode="auto">
          <a:xfrm>
            <a:off x="731519" y="7955280"/>
            <a:ext cx="6588906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http://farm2.staticflickr.com/1320/1433364455_d45ed3a798_z.jpg?zz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7959995"/>
            <a:ext cx="7315200" cy="339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656619"/>
            <a:ext cx="5175884" cy="10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2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986308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58: Trust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59: Identify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60: Verify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61: Real-Time Monitoring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8194" name="Picture 2" descr="http://farm2.staticflickr.com/1425/1423931498_4583549fdf_z.jpg?zz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5000" r="7402" b="10464"/>
          <a:stretch/>
        </p:blipFill>
        <p:spPr bwMode="auto">
          <a:xfrm>
            <a:off x="1097280" y="3221007"/>
            <a:ext cx="7315200" cy="42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farm8.staticflickr.com/7146/6555098815_84f01ded18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7" b="10172"/>
          <a:stretch/>
        </p:blipFill>
        <p:spPr bwMode="auto">
          <a:xfrm>
            <a:off x="1097280" y="8455844"/>
            <a:ext cx="7315200" cy="415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" t="2168" r="2216" b="16193"/>
          <a:stretch/>
        </p:blipFill>
        <p:spPr bwMode="auto">
          <a:xfrm>
            <a:off x="9858928" y="3200400"/>
            <a:ext cx="7697552" cy="425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 descr="http://farm5.staticflickr.com/4091/5208779639_5a3ffcd999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 b="6165"/>
          <a:stretch/>
        </p:blipFill>
        <p:spPr bwMode="auto">
          <a:xfrm>
            <a:off x="9858928" y="8455844"/>
            <a:ext cx="7697552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4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746777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62: View User Progress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63: Challenge Questions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64: Design for Application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65: Expect Resource Use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9220" name="Picture 4" descr="http://farm7.staticflickr.com/6152/6187784156_7f6554634d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976" y="3395437"/>
            <a:ext cx="6667176" cy="39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farm6.staticflickr.com/5281/5249580870_b64a07d62a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19"/>
          <a:stretch/>
        </p:blipFill>
        <p:spPr bwMode="auto">
          <a:xfrm>
            <a:off x="731520" y="8686800"/>
            <a:ext cx="7258396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10170"/>
          <a:stretch/>
        </p:blipFill>
        <p:spPr bwMode="auto">
          <a:xfrm>
            <a:off x="9968703" y="8686800"/>
            <a:ext cx="7222018" cy="40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r="6809" b="40265"/>
          <a:stretch/>
        </p:blipFill>
        <p:spPr>
          <a:xfrm>
            <a:off x="304800" y="3450318"/>
            <a:ext cx="8404966" cy="39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61686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66: Pick 3 Elements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67: Text Appearance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68: Follow This Path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69: Modules, Modules, Stop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200400"/>
            <a:ext cx="6949440" cy="424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955" y="3244707"/>
            <a:ext cx="8768486" cy="4201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http://farm3.staticflickr.com/2712/4126638744_be367538a4_z.jpg?zz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74"/>
          <a:stretch/>
        </p:blipFill>
        <p:spPr bwMode="auto">
          <a:xfrm>
            <a:off x="430112" y="8445105"/>
            <a:ext cx="8283776" cy="425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9875521" y="8445102"/>
            <a:ext cx="7076578" cy="4257392"/>
            <a:chOff x="4613477" y="4222552"/>
            <a:chExt cx="3538289" cy="2128696"/>
          </a:xfrm>
        </p:grpSpPr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477" y="4222552"/>
              <a:ext cx="1709489" cy="2128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7" name="Picture 7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301"/>
            <a:stretch/>
          </p:blipFill>
          <p:spPr bwMode="auto">
            <a:xfrm>
              <a:off x="6322966" y="4222552"/>
              <a:ext cx="1828800" cy="2128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919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32331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70: </a:t>
                      </a:r>
                      <a:r>
                        <a:rPr lang="en-US" sz="4800" b="0" dirty="0" err="1" smtClean="0"/>
                        <a:t>Quicklinks</a:t>
                      </a:r>
                      <a:r>
                        <a:rPr lang="en-US" sz="4800" b="0" dirty="0" smtClean="0"/>
                        <a:t> in Content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71: Make Students Stumble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72: Some, More, Most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73: Avoid Mystery Meat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54"/>
          <a:stretch/>
        </p:blipFill>
        <p:spPr bwMode="auto">
          <a:xfrm>
            <a:off x="365760" y="3334104"/>
            <a:ext cx="7722438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3" y="3282941"/>
            <a:ext cx="6949438" cy="412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38" y="8414800"/>
            <a:ext cx="7680960" cy="428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481" y="8464771"/>
            <a:ext cx="6949438" cy="428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78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4295" r="15567" b="39876"/>
          <a:stretch/>
        </p:blipFill>
        <p:spPr>
          <a:xfrm>
            <a:off x="4482" y="3810000"/>
            <a:ext cx="18288001" cy="692458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483" y="1828800"/>
            <a:ext cx="18288000" cy="1144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/>
              <a:t>Covering 104 Things in an Hour</a:t>
            </a:r>
            <a:r>
              <a:rPr lang="en-US" sz="9600" dirty="0" smtClean="0"/>
              <a:t>?</a:t>
            </a:r>
          </a:p>
          <a:p>
            <a:pPr algn="ctr"/>
            <a:r>
              <a:rPr lang="en-US" sz="4400" dirty="0"/>
              <a:t/>
            </a:r>
            <a:br>
              <a:rPr lang="en-US" sz="4400" dirty="0"/>
            </a:b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/>
              <a:t>How about </a:t>
            </a:r>
            <a:r>
              <a:rPr lang="en-US" sz="9600" dirty="0" smtClean="0"/>
              <a:t>26 </a:t>
            </a:r>
            <a:r>
              <a:rPr lang="en-US" sz="9600" dirty="0"/>
              <a:t>minutes?</a:t>
            </a:r>
          </a:p>
        </p:txBody>
      </p:sp>
    </p:spTree>
    <p:extLst>
      <p:ext uri="{BB962C8B-B14F-4D97-AF65-F5344CB8AC3E}">
        <p14:creationId xmlns:p14="http://schemas.microsoft.com/office/powerpoint/2010/main" val="29920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543795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74: Tell, Telling, Told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75: Ordering for Success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76: Signposts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77: Agendas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3"/>
            <a:ext cx="18288000" cy="1179512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78</a:t>
            </a:r>
            <a:r>
              <a:rPr lang="en-US" sz="4800" dirty="0">
                <a:solidFill>
                  <a:schemeClr val="bg1"/>
                </a:solidFill>
              </a:rPr>
              <a:t>: </a:t>
            </a:r>
            <a:r>
              <a:rPr lang="en-US" sz="4800" dirty="0" smtClean="0">
                <a:solidFill>
                  <a:schemeClr val="bg1"/>
                </a:solidFill>
              </a:rPr>
              <a:t>Checklists: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://farm8.staticflickr.com/7453/9250018546_5600321bd9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262797"/>
            <a:ext cx="5486400" cy="37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farm4.staticflickr.com/3038/3077358768_5f59723abd_z.jpg?zz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8040" r="1186" b="4065"/>
          <a:stretch/>
        </p:blipFill>
        <p:spPr bwMode="auto">
          <a:xfrm>
            <a:off x="9875520" y="3262797"/>
            <a:ext cx="6217920" cy="376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farm3.staticflickr.com/2549/3885136559_1eb507ac67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7"/>
          <a:stretch/>
        </p:blipFill>
        <p:spPr bwMode="auto">
          <a:xfrm>
            <a:off x="1097280" y="7955280"/>
            <a:ext cx="6583680" cy="362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7955281"/>
            <a:ext cx="6851332" cy="348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0" y="11683985"/>
            <a:ext cx="5852160" cy="103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81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526598"/>
              </p:ext>
            </p:extLst>
          </p:nvPr>
        </p:nvGraphicFramePr>
        <p:xfrm>
          <a:off x="0" y="2468880"/>
          <a:ext cx="18288000" cy="1024128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51206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79: Start with Text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80: Create a Script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206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81: Say It Twice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82: ALT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1" y="3424287"/>
            <a:ext cx="8176506" cy="40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3401875"/>
            <a:ext cx="8420098" cy="40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1" y="8356680"/>
            <a:ext cx="8176506" cy="420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8356682"/>
            <a:ext cx="8412480" cy="420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7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79581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83: Break It in Pieces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84: </a:t>
                      </a:r>
                      <a:r>
                        <a:rPr lang="en-US" sz="4800" b="0" dirty="0" err="1" smtClean="0"/>
                        <a:t>Printables</a:t>
                      </a:r>
                      <a:endParaRPr lang="en-US" sz="4800" b="0" dirty="0" smtClean="0"/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85: More Essays? Ugh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86: Transcript It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5" y="3213847"/>
            <a:ext cx="7249474" cy="427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3200400"/>
            <a:ext cx="8115300" cy="427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farm3.staticflickr.com/2864/9137511926_a0932b019c_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9" b="8418"/>
          <a:stretch/>
        </p:blipFill>
        <p:spPr bwMode="auto">
          <a:xfrm>
            <a:off x="797245" y="8425486"/>
            <a:ext cx="7249474" cy="417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farm5.staticflickr.com/4111/5011499261_1b75130ee8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1"/>
          <a:stretch/>
        </p:blipFill>
        <p:spPr bwMode="auto">
          <a:xfrm>
            <a:off x="9875520" y="8425486"/>
            <a:ext cx="8046720" cy="417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0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925185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87: Sing to Me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88: Accept More Forms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89: Point Outside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90: Play It Again, Sam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3"/>
            <a:ext cx="18288000" cy="1179512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91</a:t>
            </a:r>
            <a:r>
              <a:rPr lang="en-US" sz="4800" dirty="0">
                <a:solidFill>
                  <a:schemeClr val="bg1"/>
                </a:solidFill>
              </a:rPr>
              <a:t>: </a:t>
            </a:r>
            <a:r>
              <a:rPr lang="en-US" sz="4800" dirty="0" smtClean="0">
                <a:solidFill>
                  <a:schemeClr val="bg1"/>
                </a:solidFill>
              </a:rPr>
              <a:t>Chunk: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farm1.staticflickr.com/75/226313042_80a1da29d4_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5" b="14000"/>
          <a:stretch/>
        </p:blipFill>
        <p:spPr bwMode="auto">
          <a:xfrm>
            <a:off x="731520" y="3281790"/>
            <a:ext cx="5852160" cy="353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farm8.staticflickr.com/7127/6960433672_346a8bbdb5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9" b="8852"/>
          <a:stretch/>
        </p:blipFill>
        <p:spPr bwMode="auto">
          <a:xfrm>
            <a:off x="9875520" y="3288823"/>
            <a:ext cx="6461760" cy="358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farm8.staticflickr.com/7025/6768781761_dbfe425f35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5"/>
          <a:stretch/>
        </p:blipFill>
        <p:spPr bwMode="auto">
          <a:xfrm>
            <a:off x="731520" y="7955281"/>
            <a:ext cx="6583680" cy="345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farm3.staticflickr.com/2308/1725911062_e849a37b10_z.jpg?zz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8"/>
          <a:stretch/>
        </p:blipFill>
        <p:spPr bwMode="auto">
          <a:xfrm>
            <a:off x="9875520" y="7955279"/>
            <a:ext cx="6461760" cy="350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3002280" y="11626641"/>
            <a:ext cx="2926080" cy="11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5939790" y="11626641"/>
            <a:ext cx="2926080" cy="11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8854440" y="11615015"/>
            <a:ext cx="2926080" cy="11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11780520" y="11598925"/>
            <a:ext cx="2926080" cy="11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14706600" y="11598925"/>
            <a:ext cx="2926080" cy="11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4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914342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92: Who Am I?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93: Secret Devils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94: Write Your Own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95: Basketball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4098" name="Picture 2" descr="http://farm4.staticflickr.com/3351/3577629299_9512a3b71c_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731520" y="3439526"/>
            <a:ext cx="804672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farm8.staticflickr.com/7020/6643541077_cb1e6e7b98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5" b="8423"/>
          <a:stretch/>
        </p:blipFill>
        <p:spPr bwMode="auto">
          <a:xfrm>
            <a:off x="9940289" y="3350544"/>
            <a:ext cx="6949440" cy="394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arm9.staticflickr.com/8246/8619909248_27a85f7775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22375"/>
          <a:stretch/>
        </p:blipFill>
        <p:spPr bwMode="auto">
          <a:xfrm>
            <a:off x="762000" y="8477470"/>
            <a:ext cx="7985760" cy="41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farm3.staticflickr.com/2573/4059718063_8c0cf08e3d_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9"/>
          <a:stretch/>
        </p:blipFill>
        <p:spPr bwMode="auto">
          <a:xfrm>
            <a:off x="9972674" y="8471668"/>
            <a:ext cx="6884670" cy="42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28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589412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96: Invest in the Syllabus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97: Monopoly Money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98: Tag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99: Hidden Keys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5122" name="Picture 2" descr="http://farm8.staticflickr.com/7034/6848823919_724f516a05_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7"/>
          <a:stretch/>
        </p:blipFill>
        <p:spPr bwMode="auto">
          <a:xfrm>
            <a:off x="758414" y="3306250"/>
            <a:ext cx="7680960" cy="415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arm3.staticflickr.com/2153/2450496004_d95610dfe4_z.jpg?zz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5" b="14023"/>
          <a:stretch/>
        </p:blipFill>
        <p:spPr bwMode="auto">
          <a:xfrm>
            <a:off x="9875520" y="3333144"/>
            <a:ext cx="7680960" cy="415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farm3.staticflickr.com/2508/4513109260_cdce4e555b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3" b="4965"/>
          <a:stretch/>
        </p:blipFill>
        <p:spPr bwMode="auto">
          <a:xfrm>
            <a:off x="758414" y="8623128"/>
            <a:ext cx="7586944" cy="393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farm1.staticflickr.com/30/40627782_f08e929da1_z.jpg?zz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6" b="17293"/>
          <a:stretch/>
        </p:blipFill>
        <p:spPr bwMode="auto">
          <a:xfrm>
            <a:off x="9875518" y="8528888"/>
            <a:ext cx="7680962" cy="393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19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535022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100: Easter Eggs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101: Bonus Levels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102: Special Characters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103: Badges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6146" name="Picture 2" descr="http://farm6.staticflickr.com/5465/6908602654_d788844e17_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22478" b="11868"/>
          <a:stretch/>
        </p:blipFill>
        <p:spPr bwMode="auto">
          <a:xfrm>
            <a:off x="365759" y="3378091"/>
            <a:ext cx="830731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content-b.xx.fbcdn.net/hphotos-prn1/318445_2184433084207_713095271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172" y="3344824"/>
            <a:ext cx="7680960" cy="403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ukwebfocus.files.wordpress.com/2013/08/mooc-badg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8645943"/>
            <a:ext cx="7680960" cy="398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farm8.staticflickr.com/7165/6434313269_0971455629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55" b="5464"/>
          <a:stretch/>
        </p:blipFill>
        <p:spPr bwMode="auto">
          <a:xfrm>
            <a:off x="365759" y="8645943"/>
            <a:ext cx="8307310" cy="398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2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200400"/>
            <a:ext cx="18288000" cy="29464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/>
              <a:t>104: Always Be Batman</a:t>
            </a:r>
          </a:p>
        </p:txBody>
      </p:sp>
      <p:pic>
        <p:nvPicPr>
          <p:cNvPr id="1026" name="Picture 2" descr="http://1.bp.blogspot.com/-7QW6J7QrySc/UIMLILnjjuI/AAAAAAAAMmE/vmCXmWP4pIk/s1600/AlwaysBeBat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181600"/>
            <a:ext cx="6667500" cy="66675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6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371600" y="2113277"/>
            <a:ext cx="15544800" cy="1731416"/>
          </a:xfrm>
          <a:prstGeom prst="rect">
            <a:avLst/>
          </a:prstGeom>
        </p:spPr>
        <p:txBody>
          <a:bodyPr vert="horz" lIns="182880" tIns="91440" rIns="182880" bIns="9144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 from 104 to 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10200" y="5638800"/>
            <a:ext cx="11734800" cy="415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/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form, </a:t>
            </a:r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THREE strategies </a:t>
            </a:r>
            <a:endParaRPr lang="en-US" sz="6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828800"/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</a:t>
            </a:r>
            <a: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you’d like to hear more.</a:t>
            </a:r>
            <a:br>
              <a:rPr lang="en-US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9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http://goo.gl/XqSpPd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791200"/>
            <a:ext cx="4154984" cy="415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bcdn-sphotos-e-a.akamaihd.net/hphotos-ak-xfp1/t1.0-9/10462802_10203138170988986_6727843057448065377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7771">
            <a:off x="3618733" y="2491171"/>
            <a:ext cx="12611100" cy="9458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and the winners are …</a:t>
            </a:r>
            <a:endParaRPr lang="en-US" dirty="0"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TextBox 5"/>
          <p:cNvSpPr txBox="1"/>
          <p:nvPr/>
        </p:nvSpPr>
        <p:spPr>
          <a:xfrm>
            <a:off x="1828801" y="429768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/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082879"/>
            <a:ext cx="117202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/>
            <a:r>
              <a:rPr lang="en-US" sz="2000" dirty="0">
                <a:solidFill>
                  <a:prstClr val="black"/>
                </a:solidFill>
                <a:hlinkClick r:id="rId3"/>
              </a:rPr>
              <a:t>https://docs.google.com/forms/d/1AsEPpPUWAHsN9AwERMz5_mewr-CdWEhIwbpz79sgQ48/viewanalytics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1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580281"/>
              </p:ext>
            </p:extLst>
          </p:nvPr>
        </p:nvGraphicFramePr>
        <p:xfrm>
          <a:off x="0" y="2103120"/>
          <a:ext cx="18288000" cy="1060704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5303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1: Discussion Topic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2: Audio Intros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</a:tr>
              <a:tr h="5303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/>
                        <a:t>3: 10-Second Video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/>
                        <a:t>4: Most Recent Picture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050" name="Picture 2" descr="http://alisondeborahleah.files.wordpress.com/2011/02/beer-mugs-600x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1" y="2982608"/>
            <a:ext cx="6650182" cy="43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tatic.freepik.com/free-photo/dynamic-audio-waves----vector_34-4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19" y="2912492"/>
            <a:ext cx="6583682" cy="445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blog.heatspring.com/wp-content/uploads/2013/02/jpegproductrainingvideo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5" t="16555" r="16135" b="4668"/>
          <a:stretch/>
        </p:blipFill>
        <p:spPr bwMode="auto">
          <a:xfrm>
            <a:off x="731521" y="8382000"/>
            <a:ext cx="6650182" cy="409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-b-lga.xx.fbcdn.net/hphotos-frc3/t1.0-9/10155713_10202713491492264_9083348884856966960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8382000"/>
            <a:ext cx="5669281" cy="422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8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commons/4/45/Compose_key_on_Sun_Type_5c_keyboar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9" t="34782" r="4376" b="40373"/>
          <a:stretch/>
        </p:blipFill>
        <p:spPr bwMode="auto">
          <a:xfrm rot="20079284">
            <a:off x="6724856" y="6802711"/>
            <a:ext cx="10210797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524839"/>
            <a:ext cx="6562725" cy="6524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538286"/>
            <a:ext cx="65627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1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65760" y="5029200"/>
            <a:ext cx="17556480" cy="1731416"/>
          </a:xfrm>
          <a:prstGeom prst="rect">
            <a:avLst/>
          </a:prstGeom>
        </p:spPr>
        <p:txBody>
          <a:bodyPr vert="horz" lIns="182880" tIns="91440" rIns="182880" bIns="9144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1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hank </a:t>
            </a:r>
            <a:r>
              <a:rPr lang="en-US" sz="1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you!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0" y="7391400"/>
            <a:ext cx="18288000" cy="990600"/>
          </a:xfrm>
        </p:spPr>
        <p:txBody>
          <a:bodyPr/>
          <a:lstStyle/>
          <a:p>
            <a:pPr algn="ctr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t-tobin@neiu.edu</a:t>
            </a:r>
          </a:p>
        </p:txBody>
      </p:sp>
    </p:spTree>
    <p:extLst>
      <p:ext uri="{BB962C8B-B14F-4D97-AF65-F5344CB8AC3E}">
        <p14:creationId xmlns:p14="http://schemas.microsoft.com/office/powerpoint/2010/main" val="71820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180529"/>
              </p:ext>
            </p:extLst>
          </p:nvPr>
        </p:nvGraphicFramePr>
        <p:xfrm>
          <a:off x="0" y="2103120"/>
          <a:ext cx="18288000" cy="1060704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5303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5: Separated at Birth?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6: Cartoon Me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</a:tr>
              <a:tr h="5303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7: Blog Sharing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8: Real-Time Chat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6" b="17644"/>
          <a:stretch/>
        </p:blipFill>
        <p:spPr bwMode="auto">
          <a:xfrm>
            <a:off x="731520" y="2966619"/>
            <a:ext cx="6949440" cy="402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2922986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9" y="8321042"/>
            <a:ext cx="6233002" cy="415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8321043"/>
            <a:ext cx="6223892" cy="402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0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10484"/>
              </p:ext>
            </p:extLst>
          </p:nvPr>
        </p:nvGraphicFramePr>
        <p:xfrm>
          <a:off x="0" y="2103120"/>
          <a:ext cx="18288000" cy="950976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144000"/>
                <a:gridCol w="9144000"/>
              </a:tblGrid>
              <a:tr h="4754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9: Farthest, Closest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10: First Job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</a:tr>
              <a:tr h="4754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11: Not My Picture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12: YouTube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58686"/>
            <a:ext cx="18288000" cy="974725"/>
          </a:xfrm>
          <a:prstGeom prst="rect">
            <a:avLst/>
          </a:prstGeom>
          <a:solidFill>
            <a:schemeClr val="accent5"/>
          </a:solidFill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13: Rhyming Introductions: </a:t>
            </a:r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Introduce yourself in rhyming verse.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http://3.bp.blogspot.com/-KraAJ8M2e8A/Tk6z_DqrNrI/AAAAAAAAAIA/SOLCq9O_8Sk/s400/MyWorldMa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3023615"/>
            <a:ext cx="6949440" cy="367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1" r="9877" b="14214"/>
          <a:stretch/>
        </p:blipFill>
        <p:spPr bwMode="auto">
          <a:xfrm>
            <a:off x="9815188" y="3014385"/>
            <a:ext cx="7139388" cy="367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http://fc01.deviantart.net/fs51/f/2009/257/d/6/Cute_Kitten_03_by_gamebalan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" y="7697676"/>
            <a:ext cx="585216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r="23903"/>
          <a:stretch/>
        </p:blipFill>
        <p:spPr bwMode="auto">
          <a:xfrm>
            <a:off x="9815188" y="7711123"/>
            <a:ext cx="8265468" cy="39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9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725533"/>
              </p:ext>
            </p:extLst>
          </p:nvPr>
        </p:nvGraphicFramePr>
        <p:xfrm>
          <a:off x="0" y="2468880"/>
          <a:ext cx="18288000" cy="103232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14: Virtual Pizza-n-Beer 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15: Peer Lead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5161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16: One-Paragraph Report 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17: Super-Mini Quiz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5122" name="Picture 2" descr="http://chinaunwrapped.com/images/PizzaBe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88" y="3429000"/>
            <a:ext cx="5486400" cy="410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aiche.org/sites/default/files/styles/aiche_content/public/images/page/lead/Global_career-professional-students-computer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3413830"/>
            <a:ext cx="6217920" cy="411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jamespreller.com/wp-content/uploads/2010/11/judeedits-one-paragrap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610600"/>
            <a:ext cx="7807602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studiob.com/wp-content/qui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r="23153"/>
          <a:stretch/>
        </p:blipFill>
        <p:spPr bwMode="auto">
          <a:xfrm>
            <a:off x="9829800" y="8625780"/>
            <a:ext cx="8046720" cy="399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90527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18:  Re-Write It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19: Checklists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20: Syllabus Quiz 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21: </a:t>
                      </a:r>
                      <a:r>
                        <a:rPr lang="en-US" sz="4800" dirty="0" err="1" smtClean="0"/>
                        <a:t>Classlist</a:t>
                      </a:r>
                      <a:r>
                        <a:rPr lang="en-US" sz="4800" dirty="0" smtClean="0"/>
                        <a:t> “Tag” 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2"/>
            <a:ext cx="18288000" cy="1646237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</a:rPr>
              <a:t>22</a:t>
            </a:r>
            <a:r>
              <a:rPr lang="en-US" sz="4800" b="1" dirty="0">
                <a:solidFill>
                  <a:schemeClr val="bg1"/>
                </a:solidFill>
              </a:rPr>
              <a:t>: </a:t>
            </a:r>
            <a:r>
              <a:rPr lang="en-US" sz="4800" b="1" dirty="0" smtClean="0">
                <a:solidFill>
                  <a:schemeClr val="bg1"/>
                </a:solidFill>
              </a:rPr>
              <a:t>Assignment Re-Write: </a:t>
            </a:r>
            <a:r>
              <a:rPr lang="en-US" sz="4800" dirty="0" smtClean="0">
                <a:solidFill>
                  <a:schemeClr val="bg1"/>
                </a:solidFill>
              </a:rPr>
              <a:t>Craft the instructions in your own style (or someone else’s).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://www.cambridgeacademicmanuscripts.com/exampl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57"/>
          <a:stretch/>
        </p:blipFill>
        <p:spPr bwMode="auto">
          <a:xfrm>
            <a:off x="733427" y="3437319"/>
            <a:ext cx="6583678" cy="343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3383464"/>
            <a:ext cx="6217920" cy="336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7" y="7955280"/>
            <a:ext cx="6947534" cy="343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22"/>
          <a:stretch/>
        </p:blipFill>
        <p:spPr bwMode="auto">
          <a:xfrm>
            <a:off x="9875520" y="7955280"/>
            <a:ext cx="7186996" cy="343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6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167031"/>
              </p:ext>
            </p:extLst>
          </p:nvPr>
        </p:nvGraphicFramePr>
        <p:xfrm>
          <a:off x="0" y="2468878"/>
          <a:ext cx="18288000" cy="10228044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  <a:gridCol w="9144000"/>
              </a:tblGrid>
              <a:tr h="51140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23: Take Me with You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dirty="0" smtClean="0"/>
                        <a:t>24: Calendar Items</a:t>
                      </a:r>
                    </a:p>
                    <a:p>
                      <a:endParaRPr lang="en-US" sz="5400" b="0" dirty="0"/>
                    </a:p>
                  </a:txBody>
                  <a:tcPr marL="182880" marR="182880" marT="91440" marB="91440"/>
                </a:tc>
              </a:tr>
              <a:tr h="51140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/>
                        <a:t>25: Devil’s Assignment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/>
                        <a:t>26: Progress-Check News</a:t>
                      </a:r>
                    </a:p>
                    <a:p>
                      <a:endParaRPr lang="en-US" sz="54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7170" name="Picture 2" descr="https://lh4.googleusercontent.com/-k3hocMTIKZI/TWw5U3qAY0I/AAAAAAAAAIY/204WYIC1aVU/s1600/Go+Pro+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335630"/>
            <a:ext cx="5505450" cy="412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3341497"/>
            <a:ext cx="8391824" cy="407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upload.wikimedia.org/wikipedia/commons/0/00/Janus-Vatica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5" b="22796"/>
          <a:stretch/>
        </p:blipFill>
        <p:spPr bwMode="auto">
          <a:xfrm>
            <a:off x="1097280" y="8532481"/>
            <a:ext cx="7680960" cy="411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192" y="8500124"/>
            <a:ext cx="7680960" cy="417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5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654353"/>
              </p:ext>
            </p:extLst>
          </p:nvPr>
        </p:nvGraphicFramePr>
        <p:xfrm>
          <a:off x="0" y="2468880"/>
          <a:ext cx="18288000" cy="914400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9144000"/>
                <a:gridCol w="9144000"/>
              </a:tblGrid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27: News Items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b="0" dirty="0" smtClean="0"/>
                        <a:t>28: Discussion Posts</a:t>
                      </a:r>
                    </a:p>
                    <a:p>
                      <a:endParaRPr lang="en-US" sz="4800" b="0" dirty="0"/>
                    </a:p>
                  </a:txBody>
                  <a:tcPr marL="182880" marR="182880" marT="91440" marB="91440"/>
                </a:tc>
              </a:tr>
              <a:tr h="457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29: Audio Clips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/>
                        <a:t>30: Video Check-Ins</a:t>
                      </a:r>
                    </a:p>
                    <a:p>
                      <a:endParaRPr lang="en-US" sz="4800" dirty="0"/>
                    </a:p>
                  </a:txBody>
                  <a:tcPr marL="182880" marR="182880" marT="91440" marB="91440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612562"/>
            <a:ext cx="18288000" cy="1646237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31</a:t>
            </a:r>
            <a:r>
              <a:rPr lang="en-US" sz="4800" dirty="0">
                <a:solidFill>
                  <a:schemeClr val="bg1"/>
                </a:solidFill>
              </a:rPr>
              <a:t>: “Voice Mail</a:t>
            </a:r>
            <a:r>
              <a:rPr lang="en-US" sz="4800" dirty="0" smtClean="0">
                <a:solidFill>
                  <a:schemeClr val="bg1"/>
                </a:solidFill>
              </a:rPr>
              <a:t>”:  Leave students audio messages no longer than 20 seconds. Beep!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3313434"/>
            <a:ext cx="8046720" cy="362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9509763" y="3312400"/>
            <a:ext cx="8428044" cy="362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7955280"/>
            <a:ext cx="8046720" cy="342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7955280"/>
            <a:ext cx="5486398" cy="342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12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2L_template 4x3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Watermar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k-12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HE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rp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Personal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Slide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le Slide2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itle Slide2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Icons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atermark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ank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an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Icons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9E733AFC-9D9D-4F0D-9FE3-3A19918BAB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271CF0-CE04-46E3-A04B-65BA8F6FF708}">
  <ds:schemaRefs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2CA2F1-0E1C-492D-999F-489C402ACC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607</Words>
  <Application>Microsoft Office PowerPoint</Application>
  <PresentationFormat>Custom</PresentationFormat>
  <Paragraphs>141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14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D2L_template 4x3</vt:lpstr>
      <vt:lpstr>Title Slide Grey</vt:lpstr>
      <vt:lpstr>Title Slide2 Orange</vt:lpstr>
      <vt:lpstr>Title Slide2 Grey</vt:lpstr>
      <vt:lpstr>Icons_Orange</vt:lpstr>
      <vt:lpstr>Watermark_Orange</vt:lpstr>
      <vt:lpstr>Blank Orange</vt:lpstr>
      <vt:lpstr>Blank Grey</vt:lpstr>
      <vt:lpstr>Icons Grey</vt:lpstr>
      <vt:lpstr>Watermark Grey</vt:lpstr>
      <vt:lpstr>k-12 Quote Slide</vt:lpstr>
      <vt:lpstr>HE Quote Slide</vt:lpstr>
      <vt:lpstr>Corp Quote Slide</vt:lpstr>
      <vt:lpstr>Personal Quote Slide</vt:lpstr>
      <vt:lpstr>The 104 Best Practices for D2L Technology</vt:lpstr>
      <vt:lpstr>PowerPoint Presentation</vt:lpstr>
      <vt:lpstr>ice breakers</vt:lpstr>
      <vt:lpstr>ice breakers</vt:lpstr>
      <vt:lpstr>ice breakers</vt:lpstr>
      <vt:lpstr>student engagement</vt:lpstr>
      <vt:lpstr>student engagement</vt:lpstr>
      <vt:lpstr>student engagement</vt:lpstr>
      <vt:lpstr>instructor presence</vt:lpstr>
      <vt:lpstr>instructor presence</vt:lpstr>
      <vt:lpstr>instructor presence</vt:lpstr>
      <vt:lpstr>interactivity</vt:lpstr>
      <vt:lpstr>interactivity</vt:lpstr>
      <vt:lpstr>interactivity</vt:lpstr>
      <vt:lpstr>academic integrity</vt:lpstr>
      <vt:lpstr>academic integrity</vt:lpstr>
      <vt:lpstr>academic integrity</vt:lpstr>
      <vt:lpstr>usability</vt:lpstr>
      <vt:lpstr>usability</vt:lpstr>
      <vt:lpstr>usability</vt:lpstr>
      <vt:lpstr>universal design</vt:lpstr>
      <vt:lpstr>universal design</vt:lpstr>
      <vt:lpstr>universal design</vt:lpstr>
      <vt:lpstr>game-based learning</vt:lpstr>
      <vt:lpstr>game-based learning</vt:lpstr>
      <vt:lpstr>game-based learning</vt:lpstr>
      <vt:lpstr>game-based learning</vt:lpstr>
      <vt:lpstr>PowerPoint Presentation</vt:lpstr>
      <vt:lpstr>and the winners are …</vt:lpstr>
      <vt:lpstr>PowerPoint Presentation</vt:lpstr>
      <vt:lpstr>PowerPoint Presentation</vt:lpstr>
    </vt:vector>
  </TitlesOfParts>
  <Company>Desire2Learn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few tips for using this template (delete before presenting)</dc:title>
  <dc:creator>Clint Milmine</dc:creator>
  <cp:lastModifiedBy>Thomas J Tobin</cp:lastModifiedBy>
  <cp:revision>24</cp:revision>
  <cp:lastPrinted>2014-01-14T19:14:53Z</cp:lastPrinted>
  <dcterms:created xsi:type="dcterms:W3CDTF">2014-02-04T20:47:26Z</dcterms:created>
  <dcterms:modified xsi:type="dcterms:W3CDTF">2014-07-19T20:22:56Z</dcterms:modified>
</cp:coreProperties>
</file>